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80" r:id="rId4"/>
    <p:sldId id="349" r:id="rId5"/>
    <p:sldId id="286" r:id="rId6"/>
    <p:sldId id="258" r:id="rId7"/>
    <p:sldId id="303" r:id="rId8"/>
    <p:sldId id="261" r:id="rId9"/>
    <p:sldId id="274" r:id="rId10"/>
    <p:sldId id="287" r:id="rId11"/>
    <p:sldId id="288" r:id="rId12"/>
    <p:sldId id="289" r:id="rId13"/>
    <p:sldId id="290" r:id="rId14"/>
    <p:sldId id="304" r:id="rId15"/>
    <p:sldId id="291" r:id="rId16"/>
    <p:sldId id="292" r:id="rId17"/>
    <p:sldId id="293" r:id="rId18"/>
    <p:sldId id="294" r:id="rId19"/>
    <p:sldId id="295" r:id="rId20"/>
    <p:sldId id="296" r:id="rId21"/>
    <p:sldId id="305" r:id="rId22"/>
    <p:sldId id="297" r:id="rId23"/>
    <p:sldId id="298" r:id="rId24"/>
    <p:sldId id="299" r:id="rId25"/>
    <p:sldId id="300" r:id="rId26"/>
    <p:sldId id="301" r:id="rId27"/>
    <p:sldId id="302" r:id="rId28"/>
    <p:sldId id="306" r:id="rId29"/>
    <p:sldId id="327" r:id="rId30"/>
    <p:sldId id="328" r:id="rId31"/>
    <p:sldId id="329" r:id="rId32"/>
    <p:sldId id="330" r:id="rId33"/>
    <p:sldId id="331" r:id="rId34"/>
    <p:sldId id="332" r:id="rId35"/>
    <p:sldId id="307" r:id="rId36"/>
    <p:sldId id="333" r:id="rId37"/>
    <p:sldId id="334" r:id="rId38"/>
    <p:sldId id="335" r:id="rId39"/>
    <p:sldId id="336" r:id="rId40"/>
    <p:sldId id="337" r:id="rId41"/>
    <p:sldId id="338" r:id="rId42"/>
    <p:sldId id="308" r:id="rId43"/>
    <p:sldId id="339" r:id="rId44"/>
    <p:sldId id="340" r:id="rId45"/>
    <p:sldId id="341" r:id="rId46"/>
    <p:sldId id="342" r:id="rId47"/>
    <p:sldId id="343" r:id="rId48"/>
    <p:sldId id="344" r:id="rId49"/>
    <p:sldId id="285" r:id="rId50"/>
    <p:sldId id="346" r:id="rId51"/>
    <p:sldId id="347" r:id="rId52"/>
    <p:sldId id="348" r:id="rId53"/>
    <p:sldId id="350" r:id="rId54"/>
    <p:sldId id="351" r:id="rId55"/>
  </p:sldIdLst>
  <p:sldSz cx="12192000" cy="6858000"/>
  <p:notesSz cx="12192000" cy="6858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38" autoAdjust="0"/>
    <p:restoredTop sz="94660"/>
  </p:normalViewPr>
  <p:slideViewPr>
    <p:cSldViewPr>
      <p:cViewPr varScale="1">
        <p:scale>
          <a:sx n="105" d="100"/>
          <a:sy n="105" d="100"/>
        </p:scale>
        <p:origin x="840" y="9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200" b="1" i="0">
                <a:solidFill>
                  <a:srgbClr val="1F487C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5/13/2025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200" b="1" i="0">
                <a:solidFill>
                  <a:srgbClr val="1F487C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5/13/2025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200" b="1" i="0">
                <a:solidFill>
                  <a:srgbClr val="1F487C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7281671" y="1586864"/>
            <a:ext cx="4321809" cy="397065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5/13/2025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lnTo>
                  <a:pt x="12192000" y="0"/>
                </a:lnTo>
                <a:close/>
              </a:path>
            </a:pathLst>
          </a:custGeom>
          <a:solidFill>
            <a:srgbClr val="E2E3ED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7" name="bg 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-3"/>
            <a:ext cx="548639" cy="6857998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269991" y="5809484"/>
            <a:ext cx="1652015" cy="922018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200" b="1" i="0">
                <a:solidFill>
                  <a:srgbClr val="1F487C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5/13/2025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5/13/2025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-4"/>
            <a:ext cx="126490" cy="6857999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9811766" y="449884"/>
            <a:ext cx="2032507" cy="302463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39013" y="424687"/>
            <a:ext cx="6432550" cy="36093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200" b="1" i="0">
                <a:solidFill>
                  <a:srgbClr val="1F487C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09600" y="1577340"/>
            <a:ext cx="1097280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5/13/2025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microsoft.com/office/2007/relationships/hdphoto" Target="../media/hdphoto1.wdp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microsoft.com/office/2007/relationships/hdphoto" Target="../media/hdphoto2.wdp"/><Relationship Id="rId5" Type="http://schemas.openxmlformats.org/officeDocument/2006/relationships/image" Target="../media/image13.png"/><Relationship Id="rId4" Type="http://schemas.openxmlformats.org/officeDocument/2006/relationships/image" Target="../media/image11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2.png"/><Relationship Id="rId7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png"/><Relationship Id="rId11" Type="http://schemas.openxmlformats.org/officeDocument/2006/relationships/image" Target="../media/image20.pn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image" Target="../media/image11.png"/><Relationship Id="rId9" Type="http://schemas.openxmlformats.org/officeDocument/2006/relationships/image" Target="../media/image18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73963" y="-2"/>
            <a:ext cx="11718290" cy="6858000"/>
            <a:chOff x="473963" y="-2"/>
            <a:chExt cx="11718290" cy="6858000"/>
          </a:xfrm>
        </p:grpSpPr>
        <p:sp>
          <p:nvSpPr>
            <p:cNvPr id="3" name="object 3"/>
            <p:cNvSpPr/>
            <p:nvPr/>
          </p:nvSpPr>
          <p:spPr>
            <a:xfrm>
              <a:off x="1219200" y="4975859"/>
              <a:ext cx="4986655" cy="559435"/>
            </a:xfrm>
            <a:custGeom>
              <a:avLst/>
              <a:gdLst/>
              <a:ahLst/>
              <a:cxnLst/>
              <a:rect l="l" t="t" r="r" b="b"/>
              <a:pathLst>
                <a:path w="4986655" h="559435">
                  <a:moveTo>
                    <a:pt x="4986528" y="0"/>
                  </a:moveTo>
                  <a:lnTo>
                    <a:pt x="0" y="0"/>
                  </a:lnTo>
                  <a:lnTo>
                    <a:pt x="0" y="559307"/>
                  </a:lnTo>
                  <a:lnTo>
                    <a:pt x="4986528" y="559307"/>
                  </a:lnTo>
                  <a:lnTo>
                    <a:pt x="4986528" y="0"/>
                  </a:lnTo>
                  <a:close/>
                </a:path>
              </a:pathLst>
            </a:custGeom>
            <a:solidFill>
              <a:srgbClr val="11216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73963" y="4975859"/>
              <a:ext cx="746760" cy="559307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171443" y="-2"/>
              <a:ext cx="9020556" cy="6857999"/>
            </a:xfrm>
            <a:prstGeom prst="rect">
              <a:avLst/>
            </a:prstGeom>
          </p:spPr>
        </p:pic>
      </p:grpSp>
      <p:grpSp>
        <p:nvGrpSpPr>
          <p:cNvPr id="6" name="object 6"/>
          <p:cNvGrpSpPr/>
          <p:nvPr/>
        </p:nvGrpSpPr>
        <p:grpSpPr>
          <a:xfrm>
            <a:off x="0" y="-4"/>
            <a:ext cx="12192000" cy="6858000"/>
            <a:chOff x="0" y="-4"/>
            <a:chExt cx="12192000" cy="6858000"/>
          </a:xfrm>
        </p:grpSpPr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-4"/>
              <a:ext cx="126490" cy="6857999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41731" y="3061716"/>
              <a:ext cx="4930140" cy="1808987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3205098" y="-3"/>
              <a:ext cx="8986901" cy="6858000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394460" y="5495538"/>
              <a:ext cx="2424683" cy="1362456"/>
            </a:xfrm>
            <a:prstGeom prst="rect">
              <a:avLst/>
            </a:prstGeom>
          </p:spPr>
        </p:pic>
      </p:grp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6076315" y="564032"/>
            <a:ext cx="5501005" cy="17360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2574290" algn="r">
              <a:lnSpc>
                <a:spcPct val="110000"/>
              </a:lnSpc>
              <a:spcBef>
                <a:spcPts val="100"/>
              </a:spcBef>
            </a:pPr>
            <a:r>
              <a:rPr sz="3400" spc="-25" dirty="0">
                <a:solidFill>
                  <a:srgbClr val="47BDB5"/>
                </a:solidFill>
              </a:rPr>
              <a:t>Capacitação </a:t>
            </a:r>
            <a:r>
              <a:rPr sz="3400" dirty="0">
                <a:solidFill>
                  <a:srgbClr val="47BDB5"/>
                </a:solidFill>
              </a:rPr>
              <a:t>em</a:t>
            </a:r>
            <a:r>
              <a:rPr sz="3400" spc="-165" dirty="0">
                <a:solidFill>
                  <a:srgbClr val="47BDB5"/>
                </a:solidFill>
              </a:rPr>
              <a:t> </a:t>
            </a:r>
            <a:r>
              <a:rPr sz="3400" dirty="0">
                <a:solidFill>
                  <a:srgbClr val="47BDB5"/>
                </a:solidFill>
              </a:rPr>
              <a:t>Circuitos</a:t>
            </a:r>
            <a:r>
              <a:rPr sz="3400" spc="-175" dirty="0">
                <a:solidFill>
                  <a:srgbClr val="47BDB5"/>
                </a:solidFill>
              </a:rPr>
              <a:t> </a:t>
            </a:r>
            <a:r>
              <a:rPr sz="3400" spc="-10" dirty="0">
                <a:solidFill>
                  <a:srgbClr val="47BDB5"/>
                </a:solidFill>
              </a:rPr>
              <a:t>Fotônicos</a:t>
            </a:r>
            <a:endParaRPr sz="3400"/>
          </a:p>
          <a:p>
            <a:pPr marR="5715" algn="r">
              <a:lnSpc>
                <a:spcPct val="100000"/>
              </a:lnSpc>
              <a:spcBef>
                <a:spcPts val="409"/>
              </a:spcBef>
            </a:pPr>
            <a:r>
              <a:rPr sz="3400" dirty="0">
                <a:solidFill>
                  <a:srgbClr val="47BDB5"/>
                </a:solidFill>
              </a:rPr>
              <a:t>em</a:t>
            </a:r>
            <a:r>
              <a:rPr sz="3400" spc="-85" dirty="0">
                <a:solidFill>
                  <a:srgbClr val="47BDB5"/>
                </a:solidFill>
              </a:rPr>
              <a:t> </a:t>
            </a:r>
            <a:r>
              <a:rPr sz="3400" spc="-10" dirty="0">
                <a:solidFill>
                  <a:srgbClr val="47BDB5"/>
                </a:solidFill>
              </a:rPr>
              <a:t>Silício.</a:t>
            </a:r>
            <a:endParaRPr sz="3400"/>
          </a:p>
        </p:txBody>
      </p:sp>
      <p:sp>
        <p:nvSpPr>
          <p:cNvPr id="12" name="object 12"/>
          <p:cNvSpPr txBox="1"/>
          <p:nvPr/>
        </p:nvSpPr>
        <p:spPr>
          <a:xfrm>
            <a:off x="8839200" y="2789377"/>
            <a:ext cx="2741168" cy="41357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algn="r">
              <a:lnSpc>
                <a:spcPct val="100000"/>
              </a:lnSpc>
              <a:spcBef>
                <a:spcPts val="105"/>
              </a:spcBef>
            </a:pPr>
            <a:r>
              <a:rPr lang="fr-FR" sz="2600" dirty="0">
                <a:solidFill>
                  <a:srgbClr val="FFFFFF"/>
                </a:solidFill>
                <a:latin typeface="Verdana"/>
                <a:cs typeface="Verdana"/>
              </a:rPr>
              <a:t>FILTER CDWM</a:t>
            </a:r>
            <a:endParaRPr lang="fr-FR" sz="2600" dirty="0">
              <a:latin typeface="Verdana"/>
              <a:cs typeface="Verdan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987653" y="5127752"/>
            <a:ext cx="4346575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47BDB5"/>
                </a:solidFill>
                <a:latin typeface="Verdana"/>
                <a:cs typeface="Verdana"/>
              </a:rPr>
              <a:t>CURSOS,</a:t>
            </a:r>
            <a:r>
              <a:rPr sz="1400" b="1" spc="110" dirty="0">
                <a:solidFill>
                  <a:srgbClr val="47BDB5"/>
                </a:solidFill>
                <a:latin typeface="Verdana"/>
                <a:cs typeface="Verdana"/>
              </a:rPr>
              <a:t> </a:t>
            </a:r>
            <a:r>
              <a:rPr sz="1400" b="1" dirty="0">
                <a:solidFill>
                  <a:srgbClr val="47BDB5"/>
                </a:solidFill>
                <a:latin typeface="Verdana"/>
                <a:cs typeface="Verdana"/>
              </a:rPr>
              <a:t>CAPACITAÇÃO</a:t>
            </a:r>
            <a:r>
              <a:rPr sz="1400" b="1" spc="165" dirty="0">
                <a:solidFill>
                  <a:srgbClr val="47BDB5"/>
                </a:solidFill>
                <a:latin typeface="Verdana"/>
                <a:cs typeface="Verdana"/>
              </a:rPr>
              <a:t> </a:t>
            </a:r>
            <a:r>
              <a:rPr sz="1400" b="1" dirty="0">
                <a:solidFill>
                  <a:srgbClr val="47BDB5"/>
                </a:solidFill>
                <a:latin typeface="Verdana"/>
                <a:cs typeface="Verdana"/>
              </a:rPr>
              <a:t>E</a:t>
            </a:r>
            <a:r>
              <a:rPr sz="1400" b="1" spc="160" dirty="0">
                <a:solidFill>
                  <a:srgbClr val="47BDB5"/>
                </a:solidFill>
                <a:latin typeface="Verdana"/>
                <a:cs typeface="Verdana"/>
              </a:rPr>
              <a:t> </a:t>
            </a:r>
            <a:r>
              <a:rPr sz="1400" b="1" spc="-10" dirty="0">
                <a:solidFill>
                  <a:srgbClr val="47BDB5"/>
                </a:solidFill>
                <a:latin typeface="Verdana"/>
                <a:cs typeface="Verdana"/>
              </a:rPr>
              <a:t>TREINAMENTOS</a:t>
            </a:r>
            <a:endParaRPr sz="1400">
              <a:latin typeface="Verdana"/>
              <a:cs typeface="Verdan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8443976" y="5676391"/>
            <a:ext cx="31381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5" dirty="0">
                <a:solidFill>
                  <a:srgbClr val="FFFFFF"/>
                </a:solidFill>
                <a:latin typeface="Verdana"/>
                <a:cs typeface="Verdana"/>
              </a:rPr>
              <a:t>Edilberto</a:t>
            </a:r>
            <a:r>
              <a:rPr sz="1800" spc="-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-10" dirty="0">
                <a:solidFill>
                  <a:srgbClr val="FFFFFF"/>
                </a:solidFill>
                <a:latin typeface="Verdana"/>
                <a:cs typeface="Verdana"/>
              </a:rPr>
              <a:t>Elias</a:t>
            </a:r>
            <a:r>
              <a:rPr sz="1800" spc="-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-30" dirty="0">
                <a:solidFill>
                  <a:srgbClr val="FFFFFF"/>
                </a:solidFill>
                <a:latin typeface="Verdana"/>
                <a:cs typeface="Verdana"/>
              </a:rPr>
              <a:t>Xavier</a:t>
            </a:r>
            <a:r>
              <a:rPr sz="1800" spc="-11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-10" dirty="0">
                <a:solidFill>
                  <a:srgbClr val="FFFFFF"/>
                </a:solidFill>
                <a:latin typeface="Verdana"/>
                <a:cs typeface="Verdana"/>
              </a:rPr>
              <a:t>Junior</a:t>
            </a:r>
            <a:endParaRPr sz="18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2" y="1660178"/>
            <a:ext cx="9091837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6594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0179"/>
            <a:ext cx="9082652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2211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2" y="1660178"/>
            <a:ext cx="9091837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0826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0179"/>
            <a:ext cx="9082652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3711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65282" y="3141980"/>
            <a:ext cx="4064318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fr-FR" sz="3600" dirty="0">
                <a:solidFill>
                  <a:srgbClr val="0E2777"/>
                </a:solidFill>
              </a:rPr>
              <a:t>100 GHz IDEAL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14544082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2" y="1660178"/>
            <a:ext cx="9091837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143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0179"/>
            <a:ext cx="9082652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4363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2" y="1660178"/>
            <a:ext cx="9091836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9836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3" y="1660178"/>
            <a:ext cx="9082654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7256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2" y="1660178"/>
            <a:ext cx="9091836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9033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529441" y="6442354"/>
            <a:ext cx="125095" cy="193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b="1" spc="-50" dirty="0">
                <a:solidFill>
                  <a:srgbClr val="C5C5C5"/>
                </a:solidFill>
                <a:latin typeface="Verdana"/>
                <a:cs typeface="Verdana"/>
              </a:rPr>
              <a:t>1</a:t>
            </a:r>
            <a:endParaRPr sz="1100">
              <a:latin typeface="Verdana"/>
              <a:cs typeface="Verdana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6490" cy="6857995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413367" y="482345"/>
            <a:ext cx="1680336" cy="249682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1338306" y="421652"/>
            <a:ext cx="425742" cy="337172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39013" y="424942"/>
            <a:ext cx="1646555" cy="3606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10" dirty="0">
                <a:solidFill>
                  <a:srgbClr val="222C66"/>
                </a:solidFill>
              </a:rPr>
              <a:t>Geometria</a:t>
            </a:r>
          </a:p>
        </p:txBody>
      </p:sp>
      <p:grpSp>
        <p:nvGrpSpPr>
          <p:cNvPr id="7" name="Agrupar 6">
            <a:extLst>
              <a:ext uri="{FF2B5EF4-FFF2-40B4-BE49-F238E27FC236}">
                <a16:creationId xmlns:a16="http://schemas.microsoft.com/office/drawing/2014/main" id="{F1C852C0-D408-0301-856F-CF89B31B5670}"/>
              </a:ext>
            </a:extLst>
          </p:cNvPr>
          <p:cNvGrpSpPr/>
          <p:nvPr/>
        </p:nvGrpSpPr>
        <p:grpSpPr>
          <a:xfrm>
            <a:off x="2781301" y="1865396"/>
            <a:ext cx="6629399" cy="3925804"/>
            <a:chOff x="417677" y="1846491"/>
            <a:chExt cx="5580787" cy="3178854"/>
          </a:xfrm>
        </p:grpSpPr>
        <p:grpSp>
          <p:nvGrpSpPr>
            <p:cNvPr id="8" name="Agrupar 7">
              <a:extLst>
                <a:ext uri="{FF2B5EF4-FFF2-40B4-BE49-F238E27FC236}">
                  <a16:creationId xmlns:a16="http://schemas.microsoft.com/office/drawing/2014/main" id="{C7FB071F-95E6-3E15-CDDC-E251C8B81AF7}"/>
                </a:ext>
              </a:extLst>
            </p:cNvPr>
            <p:cNvGrpSpPr/>
            <p:nvPr/>
          </p:nvGrpSpPr>
          <p:grpSpPr>
            <a:xfrm>
              <a:off x="417677" y="2310341"/>
              <a:ext cx="5502042" cy="2715004"/>
              <a:chOff x="439013" y="1066038"/>
              <a:chExt cx="5502042" cy="2715004"/>
            </a:xfrm>
          </p:grpSpPr>
          <p:pic>
            <p:nvPicPr>
              <p:cNvPr id="10" name="Imagem 9">
                <a:extLst>
                  <a:ext uri="{FF2B5EF4-FFF2-40B4-BE49-F238E27FC236}">
                    <a16:creationId xmlns:a16="http://schemas.microsoft.com/office/drawing/2014/main" id="{9F3F5E41-4DBB-7C3F-C442-54F6F7B7ED6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sharpenSoften amount="25000"/>
                        </a14:imgEffect>
                        <a14:imgEffect>
                          <a14:saturation sat="400000"/>
                        </a14:imgEffect>
                      </a14:imgLayer>
                    </a14:imgProps>
                  </a:ext>
                </a:extLst>
              </a:blip>
              <a:srcRect l="10317"/>
              <a:stretch/>
            </p:blipFill>
            <p:spPr>
              <a:xfrm>
                <a:off x="439013" y="1066038"/>
                <a:ext cx="5502042" cy="2715004"/>
              </a:xfrm>
              <a:prstGeom prst="rect">
                <a:avLst/>
              </a:prstGeom>
            </p:spPr>
          </p:pic>
          <p:sp>
            <p:nvSpPr>
              <p:cNvPr id="11" name="CaixaDeTexto 10">
                <a:extLst>
                  <a:ext uri="{FF2B5EF4-FFF2-40B4-BE49-F238E27FC236}">
                    <a16:creationId xmlns:a16="http://schemas.microsoft.com/office/drawing/2014/main" id="{3B0BBF02-B36C-16A7-2EAA-54A3C332E358}"/>
                  </a:ext>
                </a:extLst>
              </p:cNvPr>
              <p:cNvSpPr txBox="1"/>
              <p:nvPr/>
            </p:nvSpPr>
            <p:spPr>
              <a:xfrm>
                <a:off x="3018280" y="1441200"/>
                <a:ext cx="532136" cy="540000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fr-FR" sz="2000" dirty="0"/>
                  <a:t>2A</a:t>
                </a:r>
                <a:endParaRPr lang="pt-BR" sz="2000" dirty="0"/>
              </a:p>
            </p:txBody>
          </p:sp>
          <p:sp>
            <p:nvSpPr>
              <p:cNvPr id="13" name="CaixaDeTexto 12">
                <a:extLst>
                  <a:ext uri="{FF2B5EF4-FFF2-40B4-BE49-F238E27FC236}">
                    <a16:creationId xmlns:a16="http://schemas.microsoft.com/office/drawing/2014/main" id="{C29AAB77-16DA-957F-073F-8A527891321A}"/>
                  </a:ext>
                </a:extLst>
              </p:cNvPr>
              <p:cNvSpPr txBox="1"/>
              <p:nvPr/>
            </p:nvSpPr>
            <p:spPr>
              <a:xfrm>
                <a:off x="1752600" y="2104522"/>
                <a:ext cx="532136" cy="540000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fr-FR" sz="2000" dirty="0"/>
                  <a:t>1</a:t>
                </a:r>
                <a:endParaRPr lang="pt-BR" sz="2000" dirty="0"/>
              </a:p>
            </p:txBody>
          </p:sp>
          <p:sp>
            <p:nvSpPr>
              <p:cNvPr id="14" name="CaixaDeTexto 13">
                <a:extLst>
                  <a:ext uri="{FF2B5EF4-FFF2-40B4-BE49-F238E27FC236}">
                    <a16:creationId xmlns:a16="http://schemas.microsoft.com/office/drawing/2014/main" id="{A382A56D-74D8-0A48-5F27-9F8A1FFB1FA8}"/>
                  </a:ext>
                </a:extLst>
              </p:cNvPr>
              <p:cNvSpPr txBox="1"/>
              <p:nvPr/>
            </p:nvSpPr>
            <p:spPr>
              <a:xfrm>
                <a:off x="3002536" y="2819400"/>
                <a:ext cx="532136" cy="540000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fr-FR" sz="2000" dirty="0"/>
                  <a:t>2A</a:t>
                </a:r>
                <a:endParaRPr lang="pt-BR" sz="2000" dirty="0"/>
              </a:p>
            </p:txBody>
          </p:sp>
          <p:sp>
            <p:nvSpPr>
              <p:cNvPr id="15" name="CaixaDeTexto 14">
                <a:extLst>
                  <a:ext uri="{FF2B5EF4-FFF2-40B4-BE49-F238E27FC236}">
                    <a16:creationId xmlns:a16="http://schemas.microsoft.com/office/drawing/2014/main" id="{2FB971C3-14E5-833C-D0D7-80C99BE22962}"/>
                  </a:ext>
                </a:extLst>
              </p:cNvPr>
              <p:cNvSpPr txBox="1"/>
              <p:nvPr/>
            </p:nvSpPr>
            <p:spPr>
              <a:xfrm>
                <a:off x="4268464" y="1066800"/>
                <a:ext cx="532136" cy="540000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fr-FR" sz="2000" dirty="0"/>
                  <a:t>3A</a:t>
                </a:r>
                <a:endParaRPr lang="pt-BR" sz="2000" dirty="0"/>
              </a:p>
            </p:txBody>
          </p:sp>
          <p:sp>
            <p:nvSpPr>
              <p:cNvPr id="17" name="CaixaDeTexto 16">
                <a:extLst>
                  <a:ext uri="{FF2B5EF4-FFF2-40B4-BE49-F238E27FC236}">
                    <a16:creationId xmlns:a16="http://schemas.microsoft.com/office/drawing/2014/main" id="{36267720-85E2-6C22-C9BF-D080EBE2C96E}"/>
                  </a:ext>
                </a:extLst>
              </p:cNvPr>
              <p:cNvSpPr txBox="1"/>
              <p:nvPr/>
            </p:nvSpPr>
            <p:spPr>
              <a:xfrm>
                <a:off x="4278727" y="2445000"/>
                <a:ext cx="532136" cy="540000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fr-FR" sz="2000" dirty="0"/>
                  <a:t>3C</a:t>
                </a:r>
                <a:endParaRPr lang="pt-BR" sz="2000" dirty="0"/>
              </a:p>
            </p:txBody>
          </p:sp>
          <p:sp>
            <p:nvSpPr>
              <p:cNvPr id="19" name="CaixaDeTexto 18">
                <a:extLst>
                  <a:ext uri="{FF2B5EF4-FFF2-40B4-BE49-F238E27FC236}">
                    <a16:creationId xmlns:a16="http://schemas.microsoft.com/office/drawing/2014/main" id="{D8FE8419-8C69-2BCF-F6DE-3367A97FDE82}"/>
                  </a:ext>
                </a:extLst>
              </p:cNvPr>
              <p:cNvSpPr txBox="1"/>
              <p:nvPr/>
            </p:nvSpPr>
            <p:spPr>
              <a:xfrm>
                <a:off x="4278728" y="1771587"/>
                <a:ext cx="532136" cy="540000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fr-FR" sz="2000" dirty="0"/>
                  <a:t>3B</a:t>
                </a:r>
                <a:endParaRPr lang="pt-BR" sz="2000" dirty="0"/>
              </a:p>
            </p:txBody>
          </p:sp>
          <p:sp>
            <p:nvSpPr>
              <p:cNvPr id="20" name="CaixaDeTexto 19">
                <a:extLst>
                  <a:ext uri="{FF2B5EF4-FFF2-40B4-BE49-F238E27FC236}">
                    <a16:creationId xmlns:a16="http://schemas.microsoft.com/office/drawing/2014/main" id="{FFDEF3DF-2640-FDDB-13E9-1AF3DD507050}"/>
                  </a:ext>
                </a:extLst>
              </p:cNvPr>
              <p:cNvSpPr txBox="1"/>
              <p:nvPr/>
            </p:nvSpPr>
            <p:spPr>
              <a:xfrm>
                <a:off x="4278726" y="3149787"/>
                <a:ext cx="532136" cy="540000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fr-FR" sz="2000" dirty="0"/>
                  <a:t>3D</a:t>
                </a:r>
                <a:endParaRPr lang="pt-BR" sz="2000" dirty="0"/>
              </a:p>
            </p:txBody>
          </p:sp>
        </p:grpSp>
        <p:sp>
          <p:nvSpPr>
            <p:cNvPr id="9" name="CaixaDeTexto 8">
              <a:extLst>
                <a:ext uri="{FF2B5EF4-FFF2-40B4-BE49-F238E27FC236}">
                  <a16:creationId xmlns:a16="http://schemas.microsoft.com/office/drawing/2014/main" id="{95A0108F-EE52-F342-8C16-69500D64217F}"/>
                </a:ext>
              </a:extLst>
            </p:cNvPr>
            <p:cNvSpPr txBox="1"/>
            <p:nvPr/>
          </p:nvSpPr>
          <p:spPr>
            <a:xfrm>
              <a:off x="417678" y="1846491"/>
              <a:ext cx="5580786" cy="29906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pt-BR" dirty="0" err="1">
                  <a:latin typeface="Verdana" panose="020B0604030504040204" pitchFamily="34" charset="0"/>
                  <a:ea typeface="Verdana" panose="020B0604030504040204" pitchFamily="34" charset="0"/>
                </a:rPr>
                <a:t>Cascaded</a:t>
              </a:r>
              <a:r>
                <a:rPr lang="pt-BR" dirty="0">
                  <a:latin typeface="Verdana" panose="020B0604030504040204" pitchFamily="34" charset="0"/>
                  <a:ea typeface="Verdana" panose="020B0604030504040204" pitchFamily="34" charset="0"/>
                </a:rPr>
                <a:t> Mach-</a:t>
              </a:r>
              <a:r>
                <a:rPr lang="pt-BR" dirty="0" err="1">
                  <a:latin typeface="Verdana" panose="020B0604030504040204" pitchFamily="34" charset="0"/>
                  <a:ea typeface="Verdana" panose="020B0604030504040204" pitchFamily="34" charset="0"/>
                </a:rPr>
                <a:t>Zehnder</a:t>
              </a:r>
              <a:r>
                <a:rPr lang="pt-BR" dirty="0">
                  <a:latin typeface="Verdana" panose="020B0604030504040204" pitchFamily="34" charset="0"/>
                  <a:ea typeface="Verdana" panose="020B0604030504040204" pitchFamily="34" charset="0"/>
                </a:rPr>
                <a:t> (CMZ) </a:t>
              </a:r>
              <a:r>
                <a:rPr lang="pt-BR" dirty="0" err="1">
                  <a:latin typeface="Verdana" panose="020B0604030504040204" pitchFamily="34" charset="0"/>
                  <a:ea typeface="Verdana" panose="020B0604030504040204" pitchFamily="34" charset="0"/>
                </a:rPr>
                <a:t>demultiplexer</a:t>
              </a:r>
              <a:r>
                <a:rPr lang="pt-BR" dirty="0">
                  <a:latin typeface="Verdana" panose="020B0604030504040204" pitchFamily="34" charset="0"/>
                  <a:ea typeface="Verdana" panose="020B0604030504040204" pitchFamily="34" charset="0"/>
                </a:rPr>
                <a:t> layout</a:t>
              </a: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3" y="1660178"/>
            <a:ext cx="9082654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7936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65282" y="3141980"/>
            <a:ext cx="3988118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fr-FR" sz="3600" dirty="0">
                <a:solidFill>
                  <a:srgbClr val="0E2777"/>
                </a:solidFill>
              </a:rPr>
              <a:t>200 GHz IDEAL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15194057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2" y="1660178"/>
            <a:ext cx="9091836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2903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3" y="1660178"/>
            <a:ext cx="9082654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8817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1" y="1660179"/>
            <a:ext cx="9091838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8642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0178"/>
            <a:ext cx="9082652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4961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1" y="1660179"/>
            <a:ext cx="9091838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2359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0178"/>
            <a:ext cx="9082652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4684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733800" y="3141980"/>
            <a:ext cx="4800600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fr-FR" sz="3600" dirty="0">
                <a:solidFill>
                  <a:srgbClr val="0E2777"/>
                </a:solidFill>
              </a:rPr>
              <a:t>50 GHz </a:t>
            </a:r>
            <a:r>
              <a:rPr lang="pt-BR" sz="3600" dirty="0">
                <a:solidFill>
                  <a:srgbClr val="17375E"/>
                </a:solidFill>
                <a:latin typeface="Verdana"/>
                <a:cs typeface="Verdana"/>
              </a:rPr>
              <a:t>PDK</a:t>
            </a:r>
            <a:r>
              <a:rPr lang="pt-BR" sz="3600" spc="-20" dirty="0">
                <a:solidFill>
                  <a:srgbClr val="17375E"/>
                </a:solidFill>
                <a:latin typeface="Verdana"/>
                <a:cs typeface="Verdana"/>
              </a:rPr>
              <a:t> </a:t>
            </a:r>
            <a:r>
              <a:rPr lang="pt-BR" sz="3600" spc="-10" dirty="0" err="1">
                <a:solidFill>
                  <a:srgbClr val="17375E"/>
                </a:solidFill>
                <a:latin typeface="Verdana"/>
                <a:cs typeface="Verdana"/>
              </a:rPr>
              <a:t>SiePic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267181994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2" y="1660178"/>
            <a:ext cx="9091836" cy="449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88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529441" y="6442354"/>
            <a:ext cx="125095" cy="193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b="1" spc="-50" dirty="0">
                <a:solidFill>
                  <a:srgbClr val="C5C5C5"/>
                </a:solidFill>
                <a:latin typeface="Verdana"/>
                <a:cs typeface="Verdana"/>
              </a:rPr>
              <a:t>1</a:t>
            </a:r>
            <a:endParaRPr sz="1100">
              <a:latin typeface="Verdana"/>
              <a:cs typeface="Verdana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6490" cy="6857995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413367" y="482345"/>
            <a:ext cx="1680336" cy="249682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1338306" y="421652"/>
            <a:ext cx="425742" cy="337172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39013" y="424942"/>
            <a:ext cx="1646555" cy="3606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10" dirty="0">
                <a:solidFill>
                  <a:srgbClr val="222C66"/>
                </a:solidFill>
              </a:rPr>
              <a:t>Geometria</a:t>
            </a: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11A87AD0-4F8A-4CFC-362A-A8C499B38200}"/>
              </a:ext>
            </a:extLst>
          </p:cNvPr>
          <p:cNvSpPr txBox="1"/>
          <p:nvPr/>
        </p:nvSpPr>
        <p:spPr>
          <a:xfrm>
            <a:off x="11529441" y="6442354"/>
            <a:ext cx="125095" cy="193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b="1" spc="-50" dirty="0">
                <a:solidFill>
                  <a:srgbClr val="C5C5C5"/>
                </a:solidFill>
                <a:latin typeface="Verdana"/>
                <a:cs typeface="Verdana"/>
              </a:rPr>
              <a:t>1</a:t>
            </a:r>
            <a:endParaRPr sz="1100" dirty="0">
              <a:latin typeface="Verdana"/>
              <a:cs typeface="Verdana"/>
            </a:endParaRPr>
          </a:p>
        </p:txBody>
      </p:sp>
      <p:grpSp>
        <p:nvGrpSpPr>
          <p:cNvPr id="9" name="Agrupar 8">
            <a:extLst>
              <a:ext uri="{FF2B5EF4-FFF2-40B4-BE49-F238E27FC236}">
                <a16:creationId xmlns:a16="http://schemas.microsoft.com/office/drawing/2014/main" id="{89303F95-08A1-52A3-F5DB-A4E96BC2B7DC}"/>
              </a:ext>
            </a:extLst>
          </p:cNvPr>
          <p:cNvGrpSpPr/>
          <p:nvPr/>
        </p:nvGrpSpPr>
        <p:grpSpPr>
          <a:xfrm>
            <a:off x="4686103" y="1370401"/>
            <a:ext cx="2819794" cy="2053821"/>
            <a:chOff x="675671" y="1280160"/>
            <a:chExt cx="2819794" cy="2053821"/>
          </a:xfrm>
        </p:grpSpPr>
        <p:pic>
          <p:nvPicPr>
            <p:cNvPr id="10" name="Imagem 9">
              <a:extLst>
                <a:ext uri="{FF2B5EF4-FFF2-40B4-BE49-F238E27FC236}">
                  <a16:creationId xmlns:a16="http://schemas.microsoft.com/office/drawing/2014/main" id="{629937B9-70AF-014A-EB63-B04F213A9C9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harpenSoften amount="25000"/>
                      </a14:imgEffect>
                      <a14:imgEffect>
                        <a14:saturation sat="4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675671" y="1676400"/>
              <a:ext cx="2819794" cy="1657581"/>
            </a:xfrm>
            <a:prstGeom prst="rect">
              <a:avLst/>
            </a:prstGeom>
          </p:spPr>
        </p:pic>
        <p:sp>
          <p:nvSpPr>
            <p:cNvPr id="11" name="CaixaDeTexto 10">
              <a:extLst>
                <a:ext uri="{FF2B5EF4-FFF2-40B4-BE49-F238E27FC236}">
                  <a16:creationId xmlns:a16="http://schemas.microsoft.com/office/drawing/2014/main" id="{79173ACF-E51B-92A2-6C1C-13D0151D6F45}"/>
                </a:ext>
              </a:extLst>
            </p:cNvPr>
            <p:cNvSpPr txBox="1"/>
            <p:nvPr/>
          </p:nvSpPr>
          <p:spPr>
            <a:xfrm>
              <a:off x="675671" y="1280160"/>
              <a:ext cx="2819794" cy="38100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pt-BR" dirty="0">
                  <a:latin typeface="Verdana" panose="020B0604030504040204" pitchFamily="34" charset="0"/>
                  <a:ea typeface="Verdana" panose="020B0604030504040204" pitchFamily="34" charset="0"/>
                </a:rPr>
                <a:t>Filtro</a:t>
              </a:r>
              <a:r>
                <a:rPr lang="fr-FR" dirty="0">
                  <a:latin typeface="Verdana" panose="020B0604030504040204" pitchFamily="34" charset="0"/>
                  <a:ea typeface="Verdana" panose="020B0604030504040204" pitchFamily="34" charset="0"/>
                </a:rPr>
                <a:t> MZI 2ª </a:t>
              </a:r>
              <a:r>
                <a:rPr lang="pt-BR" dirty="0">
                  <a:latin typeface="Verdana" panose="020B0604030504040204" pitchFamily="34" charset="0"/>
                  <a:ea typeface="Verdana" panose="020B0604030504040204" pitchFamily="34" charset="0"/>
                </a:rPr>
                <a:t>Ordem</a:t>
              </a:r>
            </a:p>
          </p:txBody>
        </p:sp>
      </p:grpSp>
      <p:graphicFrame>
        <p:nvGraphicFramePr>
          <p:cNvPr id="13" name="Tabela 12">
            <a:extLst>
              <a:ext uri="{FF2B5EF4-FFF2-40B4-BE49-F238E27FC236}">
                <a16:creationId xmlns:a16="http://schemas.microsoft.com/office/drawing/2014/main" id="{D2492D3E-6FA9-A873-A6EC-1024CA5E04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2538852"/>
              </p:ext>
            </p:extLst>
          </p:nvPr>
        </p:nvGraphicFramePr>
        <p:xfrm>
          <a:off x="3396000" y="3581400"/>
          <a:ext cx="5400000" cy="269999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33752">
                  <a:extLst>
                    <a:ext uri="{9D8B030D-6E8A-4147-A177-3AD203B41FA5}">
                      <a16:colId xmlns:a16="http://schemas.microsoft.com/office/drawing/2014/main" val="1983487552"/>
                    </a:ext>
                  </a:extLst>
                </a:gridCol>
                <a:gridCol w="1266248">
                  <a:extLst>
                    <a:ext uri="{9D8B030D-6E8A-4147-A177-3AD203B41FA5}">
                      <a16:colId xmlns:a16="http://schemas.microsoft.com/office/drawing/2014/main" val="2525631491"/>
                    </a:ext>
                  </a:extLst>
                </a:gridCol>
              </a:tblGrid>
              <a:tr h="342993">
                <a:tc>
                  <a:txBody>
                    <a:bodyPr/>
                    <a:lstStyle/>
                    <a:p>
                      <a:pPr algn="ctr"/>
                      <a:r>
                        <a:rPr lang="pt-BR" sz="1600" i="1" noProof="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DIMENSÕES IMPORTANTES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6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[µm]</a:t>
                      </a:r>
                      <a:endParaRPr lang="pt-BR" sz="1600" i="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38366347"/>
                  </a:ext>
                </a:extLst>
              </a:tr>
              <a:tr h="336715">
                <a:tc>
                  <a:txBody>
                    <a:bodyPr/>
                    <a:lstStyle/>
                    <a:p>
                      <a:pPr algn="ctr"/>
                      <a:r>
                        <a:rPr lang="pt-BR" sz="1400" i="1" noProof="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Raio de curvatura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i="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5.00</a:t>
                      </a:r>
                      <a:endParaRPr lang="pt-BR" sz="1400" i="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4490509"/>
                  </a:ext>
                </a:extLst>
              </a:tr>
              <a:tr h="336715">
                <a:tc>
                  <a:txBody>
                    <a:bodyPr/>
                    <a:lstStyle/>
                    <a:p>
                      <a:pPr algn="ctr"/>
                      <a:r>
                        <a:rPr lang="pt-BR" sz="1400" i="1" noProof="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Altura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0.22</a:t>
                      </a:r>
                      <a:endParaRPr lang="pt-BR" sz="1400" i="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54517434"/>
                  </a:ext>
                </a:extLst>
              </a:tr>
              <a:tr h="336715">
                <a:tc>
                  <a:txBody>
                    <a:bodyPr/>
                    <a:lstStyle/>
                    <a:p>
                      <a:pPr algn="ctr"/>
                      <a:r>
                        <a:rPr lang="pt-BR" sz="1400" i="1" noProof="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Largura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0.50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11336655"/>
                  </a:ext>
                </a:extLst>
              </a:tr>
              <a:tr h="336715">
                <a:tc>
                  <a:txBody>
                    <a:bodyPr/>
                    <a:lstStyle/>
                    <a:p>
                      <a:pPr algn="ctr"/>
                      <a:r>
                        <a:rPr lang="pt-BR" sz="1400" i="1" noProof="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Comprimento do Acoplador de 0.50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17.50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13316579"/>
                  </a:ext>
                </a:extLst>
              </a:tr>
              <a:tr h="336715"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400" i="1" noProof="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Comprimento do Acoplador de 0.29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11.50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66163114"/>
                  </a:ext>
                </a:extLst>
              </a:tr>
              <a:tr h="336715"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400" i="1" noProof="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Comprimento do Acoplador de 0.08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4.00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35854401"/>
                  </a:ext>
                </a:extLst>
              </a:tr>
              <a:tr h="336715">
                <a:tc>
                  <a:txBody>
                    <a:bodyPr/>
                    <a:lstStyle/>
                    <a:p>
                      <a:pPr algn="ctr"/>
                      <a:r>
                        <a:rPr lang="pt-BR" sz="1400" i="1" noProof="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Comprimento do Menor Guia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25.00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920042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2862714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3" y="1660178"/>
            <a:ext cx="9082653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6313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2" y="1660179"/>
            <a:ext cx="9091836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1688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0178"/>
            <a:ext cx="9082652" cy="449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72939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2" y="1660179"/>
            <a:ext cx="9091836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39339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0178"/>
            <a:ext cx="9082652" cy="449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00963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2">
            <a:extLst>
              <a:ext uri="{FF2B5EF4-FFF2-40B4-BE49-F238E27FC236}">
                <a16:creationId xmlns:a16="http://schemas.microsoft.com/office/drawing/2014/main" id="{1F835B3E-8FB5-491A-392F-A6E5ECBEC1A3}"/>
              </a:ext>
            </a:extLst>
          </p:cNvPr>
          <p:cNvSpPr txBox="1">
            <a:spLocks/>
          </p:cNvSpPr>
          <p:nvPr/>
        </p:nvSpPr>
        <p:spPr>
          <a:xfrm>
            <a:off x="3581400" y="3141980"/>
            <a:ext cx="5105400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2200" b="1" i="0">
                <a:solidFill>
                  <a:srgbClr val="1F487C"/>
                </a:solidFill>
                <a:latin typeface="Verdana"/>
                <a:ea typeface="+mj-ea"/>
                <a:cs typeface="Verdana"/>
              </a:defRPr>
            </a:lvl1pPr>
          </a:lstStyle>
          <a:p>
            <a:pPr marL="12700" algn="ctr">
              <a:spcBef>
                <a:spcPts val="100"/>
              </a:spcBef>
            </a:pPr>
            <a:r>
              <a:rPr lang="fr-FR" sz="3600" dirty="0">
                <a:solidFill>
                  <a:srgbClr val="0E2777"/>
                </a:solidFill>
              </a:rPr>
              <a:t>100 GHz </a:t>
            </a:r>
            <a:r>
              <a:rPr lang="fr-FR" sz="3600" dirty="0">
                <a:solidFill>
                  <a:srgbClr val="17375E"/>
                </a:solidFill>
              </a:rPr>
              <a:t>PDK</a:t>
            </a:r>
            <a:r>
              <a:rPr lang="fr-FR" sz="3600" spc="-20" dirty="0">
                <a:solidFill>
                  <a:srgbClr val="17375E"/>
                </a:solidFill>
              </a:rPr>
              <a:t> </a:t>
            </a:r>
            <a:r>
              <a:rPr lang="fr-FR" sz="3600" spc="-10" dirty="0" err="1">
                <a:solidFill>
                  <a:srgbClr val="17375E"/>
                </a:solidFill>
              </a:rPr>
              <a:t>SiePic</a:t>
            </a:r>
            <a:endParaRPr lang="fr-FR" sz="3600" dirty="0"/>
          </a:p>
        </p:txBody>
      </p:sp>
    </p:spTree>
    <p:extLst>
      <p:ext uri="{BB962C8B-B14F-4D97-AF65-F5344CB8AC3E}">
        <p14:creationId xmlns:p14="http://schemas.microsoft.com/office/powerpoint/2010/main" val="53732227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2" y="1660178"/>
            <a:ext cx="9091836" cy="449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55995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3" y="1660178"/>
            <a:ext cx="9082653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87828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2" y="1660179"/>
            <a:ext cx="9091836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84816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0178"/>
            <a:ext cx="9082652" cy="449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8901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529441" y="6442354"/>
            <a:ext cx="125095" cy="193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b="1" spc="-50" dirty="0">
                <a:solidFill>
                  <a:srgbClr val="C5C5C5"/>
                </a:solidFill>
                <a:latin typeface="Verdana"/>
                <a:cs typeface="Verdana"/>
              </a:rPr>
              <a:t>1</a:t>
            </a:r>
            <a:endParaRPr sz="1100">
              <a:latin typeface="Verdana"/>
              <a:cs typeface="Verdana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6490" cy="6857995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413367" y="482345"/>
            <a:ext cx="1680336" cy="249682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1338306" y="421652"/>
            <a:ext cx="425742" cy="337172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39013" y="424942"/>
            <a:ext cx="1646555" cy="3606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10" dirty="0">
                <a:solidFill>
                  <a:srgbClr val="222C66"/>
                </a:solidFill>
              </a:rPr>
              <a:t>Geometria</a:t>
            </a: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11A87AD0-4F8A-4CFC-362A-A8C499B38200}"/>
              </a:ext>
            </a:extLst>
          </p:cNvPr>
          <p:cNvSpPr txBox="1"/>
          <p:nvPr/>
        </p:nvSpPr>
        <p:spPr>
          <a:xfrm>
            <a:off x="11529441" y="6442354"/>
            <a:ext cx="125095" cy="193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b="1" spc="-50" dirty="0">
                <a:solidFill>
                  <a:srgbClr val="C5C5C5"/>
                </a:solidFill>
                <a:latin typeface="Verdana"/>
                <a:cs typeface="Verdana"/>
              </a:rPr>
              <a:t>1</a:t>
            </a:r>
            <a:endParaRPr sz="1100" dirty="0">
              <a:latin typeface="Verdana"/>
              <a:cs typeface="Verdana"/>
            </a:endParaRPr>
          </a:p>
        </p:txBody>
      </p:sp>
      <p:graphicFrame>
        <p:nvGraphicFramePr>
          <p:cNvPr id="12" name="Tabela 11">
            <a:extLst>
              <a:ext uri="{FF2B5EF4-FFF2-40B4-BE49-F238E27FC236}">
                <a16:creationId xmlns:a16="http://schemas.microsoft.com/office/drawing/2014/main" id="{8DA9A3EF-B9FD-016C-FDB5-6869D5E6C0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025466"/>
              </p:ext>
            </p:extLst>
          </p:nvPr>
        </p:nvGraphicFramePr>
        <p:xfrm>
          <a:off x="1599546" y="2209800"/>
          <a:ext cx="2952000" cy="2941620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476000">
                  <a:extLst>
                    <a:ext uri="{9D8B030D-6E8A-4147-A177-3AD203B41FA5}">
                      <a16:colId xmlns:a16="http://schemas.microsoft.com/office/drawing/2014/main" val="890921351"/>
                    </a:ext>
                  </a:extLst>
                </a:gridCol>
                <a:gridCol w="1476000">
                  <a:extLst>
                    <a:ext uri="{9D8B030D-6E8A-4147-A177-3AD203B41FA5}">
                      <a16:colId xmlns:a16="http://schemas.microsoft.com/office/drawing/2014/main" val="1743510268"/>
                    </a:ext>
                  </a:extLst>
                </a:gridCol>
              </a:tblGrid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6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ESTÁGIO (50 GHz)</a:t>
                      </a:r>
                      <a:endParaRPr lang="pt-BR" sz="16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16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Δ</a:t>
                      </a:r>
                      <a:r>
                        <a:rPr lang="fr-FR" sz="16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L [µm]</a:t>
                      </a:r>
                      <a:endParaRPr lang="pt-BR" sz="16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99995482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689.83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59734581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2A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344.92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42932638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2B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345.11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68587515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3A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172.46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92537311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3B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172.62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77551065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3C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172.54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73059117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3D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172.70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00701368"/>
                  </a:ext>
                </a:extLst>
              </a:tr>
            </a:tbl>
          </a:graphicData>
        </a:graphic>
      </p:graphicFrame>
      <p:graphicFrame>
        <p:nvGraphicFramePr>
          <p:cNvPr id="15" name="Tabela 14">
            <a:extLst>
              <a:ext uri="{FF2B5EF4-FFF2-40B4-BE49-F238E27FC236}">
                <a16:creationId xmlns:a16="http://schemas.microsoft.com/office/drawing/2014/main" id="{37315346-5947-0123-E167-24449CDAA0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0499187"/>
              </p:ext>
            </p:extLst>
          </p:nvPr>
        </p:nvGraphicFramePr>
        <p:xfrm>
          <a:off x="4724073" y="2209800"/>
          <a:ext cx="2952000" cy="2941620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476000">
                  <a:extLst>
                    <a:ext uri="{9D8B030D-6E8A-4147-A177-3AD203B41FA5}">
                      <a16:colId xmlns:a16="http://schemas.microsoft.com/office/drawing/2014/main" val="890921351"/>
                    </a:ext>
                  </a:extLst>
                </a:gridCol>
                <a:gridCol w="1476000">
                  <a:extLst>
                    <a:ext uri="{9D8B030D-6E8A-4147-A177-3AD203B41FA5}">
                      <a16:colId xmlns:a16="http://schemas.microsoft.com/office/drawing/2014/main" val="1743510268"/>
                    </a:ext>
                  </a:extLst>
                </a:gridCol>
              </a:tblGrid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6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ESTÁGIO (100 GHz)</a:t>
                      </a:r>
                      <a:endParaRPr lang="pt-BR" sz="16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16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Δ</a:t>
                      </a:r>
                      <a:r>
                        <a:rPr lang="fr-FR" sz="16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L [µm]</a:t>
                      </a:r>
                      <a:endParaRPr lang="pt-BR" sz="16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99995482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344.92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59734581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2A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172.46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42932638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2B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172.95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68587515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3A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86.23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92537311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3B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86.29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77551065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3C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86.31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73059117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3D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86.48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00701368"/>
                  </a:ext>
                </a:extLst>
              </a:tr>
            </a:tbl>
          </a:graphicData>
        </a:graphic>
      </p:graphicFrame>
      <p:graphicFrame>
        <p:nvGraphicFramePr>
          <p:cNvPr id="16" name="Tabela 15">
            <a:extLst>
              <a:ext uri="{FF2B5EF4-FFF2-40B4-BE49-F238E27FC236}">
                <a16:creationId xmlns:a16="http://schemas.microsoft.com/office/drawing/2014/main" id="{DCC0FEA9-0A8F-E04B-9003-5FF3EAE829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7765844"/>
              </p:ext>
            </p:extLst>
          </p:nvPr>
        </p:nvGraphicFramePr>
        <p:xfrm>
          <a:off x="7848600" y="2209800"/>
          <a:ext cx="2952000" cy="2941620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476000">
                  <a:extLst>
                    <a:ext uri="{9D8B030D-6E8A-4147-A177-3AD203B41FA5}">
                      <a16:colId xmlns:a16="http://schemas.microsoft.com/office/drawing/2014/main" val="890921351"/>
                    </a:ext>
                  </a:extLst>
                </a:gridCol>
                <a:gridCol w="1476000">
                  <a:extLst>
                    <a:ext uri="{9D8B030D-6E8A-4147-A177-3AD203B41FA5}">
                      <a16:colId xmlns:a16="http://schemas.microsoft.com/office/drawing/2014/main" val="1743510268"/>
                    </a:ext>
                  </a:extLst>
                </a:gridCol>
              </a:tblGrid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6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ESTÁGIO (200 GHz)</a:t>
                      </a:r>
                      <a:endParaRPr lang="pt-BR" sz="16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16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Δ</a:t>
                      </a:r>
                      <a:r>
                        <a:rPr lang="fr-FR" sz="16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L [µm]</a:t>
                      </a:r>
                      <a:endParaRPr lang="pt-BR" sz="16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99995482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172.46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59734581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2A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86.23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42932638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2B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86.72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68587515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3A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43.11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92537311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3B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43.28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77551065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3C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43.20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73059117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3D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43.36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007013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1169623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2" y="1660179"/>
            <a:ext cx="9091836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69936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0178"/>
            <a:ext cx="9082652" cy="449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7893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2">
            <a:extLst>
              <a:ext uri="{FF2B5EF4-FFF2-40B4-BE49-F238E27FC236}">
                <a16:creationId xmlns:a16="http://schemas.microsoft.com/office/drawing/2014/main" id="{074881FD-AECF-5EE9-DCC1-24AB8E8EC1FA}"/>
              </a:ext>
            </a:extLst>
          </p:cNvPr>
          <p:cNvSpPr txBox="1">
            <a:spLocks/>
          </p:cNvSpPr>
          <p:nvPr/>
        </p:nvSpPr>
        <p:spPr>
          <a:xfrm>
            <a:off x="3581400" y="3141980"/>
            <a:ext cx="5105400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2200" b="1" i="0">
                <a:solidFill>
                  <a:srgbClr val="1F487C"/>
                </a:solidFill>
                <a:latin typeface="Verdana"/>
                <a:ea typeface="+mj-ea"/>
                <a:cs typeface="Verdana"/>
              </a:defRPr>
            </a:lvl1pPr>
          </a:lstStyle>
          <a:p>
            <a:pPr marL="12700" algn="ctr">
              <a:spcBef>
                <a:spcPts val="100"/>
              </a:spcBef>
            </a:pPr>
            <a:r>
              <a:rPr lang="fr-FR" sz="3600" dirty="0">
                <a:solidFill>
                  <a:srgbClr val="0E2777"/>
                </a:solidFill>
              </a:rPr>
              <a:t>200 GHz </a:t>
            </a:r>
            <a:r>
              <a:rPr lang="fr-FR" sz="3600" dirty="0">
                <a:solidFill>
                  <a:srgbClr val="17375E"/>
                </a:solidFill>
              </a:rPr>
              <a:t>PDK</a:t>
            </a:r>
            <a:r>
              <a:rPr lang="fr-FR" sz="3600" spc="-20" dirty="0">
                <a:solidFill>
                  <a:srgbClr val="17375E"/>
                </a:solidFill>
              </a:rPr>
              <a:t> </a:t>
            </a:r>
            <a:r>
              <a:rPr lang="fr-FR" sz="3600" spc="-10" dirty="0" err="1">
                <a:solidFill>
                  <a:srgbClr val="17375E"/>
                </a:solidFill>
              </a:rPr>
              <a:t>SiePic</a:t>
            </a:r>
            <a:endParaRPr lang="fr-FR" sz="3600" dirty="0"/>
          </a:p>
        </p:txBody>
      </p:sp>
    </p:spTree>
    <p:extLst>
      <p:ext uri="{BB962C8B-B14F-4D97-AF65-F5344CB8AC3E}">
        <p14:creationId xmlns:p14="http://schemas.microsoft.com/office/powerpoint/2010/main" val="62544697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2" y="1660178"/>
            <a:ext cx="9091836" cy="449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865248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3" y="1660178"/>
            <a:ext cx="9082653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25640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2" y="1660179"/>
            <a:ext cx="9091836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32411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0178"/>
            <a:ext cx="9082652" cy="449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23269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2" y="1660179"/>
            <a:ext cx="9091836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90414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0178"/>
            <a:ext cx="9082652" cy="449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025705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2">
            <a:extLst>
              <a:ext uri="{FF2B5EF4-FFF2-40B4-BE49-F238E27FC236}">
                <a16:creationId xmlns:a16="http://schemas.microsoft.com/office/drawing/2014/main" id="{3C06798B-B979-83D0-19D4-03336A45C1D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79763" y="3143504"/>
            <a:ext cx="583247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BR" sz="3600" dirty="0">
                <a:solidFill>
                  <a:srgbClr val="0E2777"/>
                </a:solidFill>
              </a:rPr>
              <a:t>3</a:t>
            </a:r>
            <a:r>
              <a:rPr sz="3600" dirty="0">
                <a:solidFill>
                  <a:srgbClr val="0E2777"/>
                </a:solidFill>
              </a:rPr>
              <a:t>.</a:t>
            </a:r>
            <a:r>
              <a:rPr sz="3600" spc="-60" dirty="0">
                <a:solidFill>
                  <a:srgbClr val="0E2777"/>
                </a:solidFill>
              </a:rPr>
              <a:t> </a:t>
            </a:r>
            <a:r>
              <a:rPr lang="pt-BR" sz="3600" spc="-60" dirty="0">
                <a:solidFill>
                  <a:srgbClr val="0E2777"/>
                </a:solidFill>
              </a:rPr>
              <a:t>GDS </a:t>
            </a:r>
            <a:r>
              <a:rPr lang="pt-BR" sz="2800" spc="-60" dirty="0">
                <a:solidFill>
                  <a:srgbClr val="0E2777"/>
                </a:solidFill>
              </a:rPr>
              <a:t>(500X400)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22841149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529441" y="6442354"/>
            <a:ext cx="125095" cy="193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b="1" spc="-50" dirty="0">
                <a:solidFill>
                  <a:srgbClr val="C5C5C5"/>
                </a:solidFill>
                <a:latin typeface="Verdana"/>
                <a:cs typeface="Verdana"/>
              </a:rPr>
              <a:t>1</a:t>
            </a:r>
            <a:endParaRPr sz="1100">
              <a:latin typeface="Verdana"/>
              <a:cs typeface="Verdana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6490" cy="6857995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413367" y="482345"/>
            <a:ext cx="1680336" cy="249682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1338306" y="421652"/>
            <a:ext cx="425742" cy="337172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39013" y="424942"/>
            <a:ext cx="1646555" cy="3606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10" dirty="0">
                <a:solidFill>
                  <a:srgbClr val="222C66"/>
                </a:solidFill>
              </a:rPr>
              <a:t>Geometria</a:t>
            </a: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11A87AD0-4F8A-4CFC-362A-A8C499B38200}"/>
              </a:ext>
            </a:extLst>
          </p:cNvPr>
          <p:cNvSpPr txBox="1"/>
          <p:nvPr/>
        </p:nvSpPr>
        <p:spPr>
          <a:xfrm>
            <a:off x="11529441" y="6442354"/>
            <a:ext cx="125095" cy="193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b="1" spc="-50" dirty="0">
                <a:solidFill>
                  <a:srgbClr val="C5C5C5"/>
                </a:solidFill>
                <a:latin typeface="Verdana"/>
                <a:cs typeface="Verdana"/>
              </a:rPr>
              <a:t>1</a:t>
            </a:r>
            <a:endParaRPr sz="1100" dirty="0">
              <a:latin typeface="Verdana"/>
              <a:cs typeface="Verdana"/>
            </a:endParaRPr>
          </a:p>
        </p:txBody>
      </p:sp>
      <p:sp>
        <p:nvSpPr>
          <p:cNvPr id="8" name="object 2">
            <a:extLst>
              <a:ext uri="{FF2B5EF4-FFF2-40B4-BE49-F238E27FC236}">
                <a16:creationId xmlns:a16="http://schemas.microsoft.com/office/drawing/2014/main" id="{3D7C42A3-2D55-5BC0-F922-5CB76973BC7B}"/>
              </a:ext>
            </a:extLst>
          </p:cNvPr>
          <p:cNvSpPr txBox="1"/>
          <p:nvPr/>
        </p:nvSpPr>
        <p:spPr>
          <a:xfrm>
            <a:off x="11529441" y="6442354"/>
            <a:ext cx="125095" cy="193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b="1" spc="-50" dirty="0">
                <a:solidFill>
                  <a:srgbClr val="C5C5C5"/>
                </a:solidFill>
                <a:latin typeface="Verdana"/>
                <a:cs typeface="Verdana"/>
              </a:rPr>
              <a:t>1</a:t>
            </a:r>
            <a:endParaRPr sz="1100" dirty="0">
              <a:latin typeface="Verdana"/>
              <a:cs typeface="Verdana"/>
            </a:endParaRP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6C6B21E0-152A-B6E1-EA75-3CDD4BB911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62661" y="1371600"/>
            <a:ext cx="2539022" cy="900000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F3A5EC96-E34B-64FD-D557-03FC544450E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29800" y="1371600"/>
            <a:ext cx="1944914" cy="900000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49154412-A9DC-A310-F436-302662460DC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39013" y="3613019"/>
            <a:ext cx="6087325" cy="2762636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4B4ADD31-CD7F-97AE-A713-E441A947B19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9013" y="4794504"/>
            <a:ext cx="2202985" cy="450000"/>
          </a:xfrm>
          <a:prstGeom prst="rect">
            <a:avLst/>
          </a:prstGeom>
        </p:spPr>
      </p:pic>
      <p:grpSp>
        <p:nvGrpSpPr>
          <p:cNvPr id="18" name="Agrupar 17">
            <a:extLst>
              <a:ext uri="{FF2B5EF4-FFF2-40B4-BE49-F238E27FC236}">
                <a16:creationId xmlns:a16="http://schemas.microsoft.com/office/drawing/2014/main" id="{ACEB05A0-5B86-0852-3BB6-13B48B7AE259}"/>
              </a:ext>
            </a:extLst>
          </p:cNvPr>
          <p:cNvGrpSpPr/>
          <p:nvPr/>
        </p:nvGrpSpPr>
        <p:grpSpPr>
          <a:xfrm>
            <a:off x="2460235" y="930592"/>
            <a:ext cx="1357555" cy="476316"/>
            <a:chOff x="599180" y="1817951"/>
            <a:chExt cx="1357555" cy="476316"/>
          </a:xfrm>
        </p:grpSpPr>
        <p:pic>
          <p:nvPicPr>
            <p:cNvPr id="19" name="Imagem 18">
              <a:extLst>
                <a:ext uri="{FF2B5EF4-FFF2-40B4-BE49-F238E27FC236}">
                  <a16:creationId xmlns:a16="http://schemas.microsoft.com/office/drawing/2014/main" id="{FC6758F9-7DA6-9F44-4A19-7CC51CA7451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99180" y="1889399"/>
              <a:ext cx="323895" cy="333422"/>
            </a:xfrm>
            <a:prstGeom prst="rect">
              <a:avLst/>
            </a:prstGeom>
          </p:spPr>
        </p:pic>
        <p:pic>
          <p:nvPicPr>
            <p:cNvPr id="20" name="Imagem 19">
              <a:extLst>
                <a:ext uri="{FF2B5EF4-FFF2-40B4-BE49-F238E27FC236}">
                  <a16:creationId xmlns:a16="http://schemas.microsoft.com/office/drawing/2014/main" id="{17C3B22E-1C69-A158-2999-43D63C5C40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1385155" y="1817951"/>
              <a:ext cx="571580" cy="476316"/>
            </a:xfrm>
            <a:prstGeom prst="rect">
              <a:avLst/>
            </a:prstGeom>
          </p:spPr>
        </p:pic>
        <p:pic>
          <p:nvPicPr>
            <p:cNvPr id="21" name="Imagem 20">
              <a:extLst>
                <a:ext uri="{FF2B5EF4-FFF2-40B4-BE49-F238E27FC236}">
                  <a16:creationId xmlns:a16="http://schemas.microsoft.com/office/drawing/2014/main" id="{DF36B287-2D08-FD65-68F5-90D72F865D0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994852" y="1956083"/>
              <a:ext cx="295316" cy="200053"/>
            </a:xfrm>
            <a:prstGeom prst="rect">
              <a:avLst/>
            </a:prstGeom>
          </p:spPr>
        </p:pic>
      </p:grpSp>
      <p:graphicFrame>
        <p:nvGraphicFramePr>
          <p:cNvPr id="22" name="Tabela 21">
            <a:extLst>
              <a:ext uri="{FF2B5EF4-FFF2-40B4-BE49-F238E27FC236}">
                <a16:creationId xmlns:a16="http://schemas.microsoft.com/office/drawing/2014/main" id="{6D49D101-8DA6-E415-14AB-F68C0FF81D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8130082"/>
              </p:ext>
            </p:extLst>
          </p:nvPr>
        </p:nvGraphicFramePr>
        <p:xfrm>
          <a:off x="439013" y="1507165"/>
          <a:ext cx="5400000" cy="1458000"/>
        </p:xfrm>
        <a:graphic>
          <a:graphicData uri="http://schemas.openxmlformats.org/drawingml/2006/table">
            <a:tbl>
              <a:tblPr bandRow="1">
                <a:tableStyleId>{5940675A-B579-460E-94D1-54222C63F5DA}</a:tableStyleId>
              </a:tblPr>
              <a:tblGrid>
                <a:gridCol w="2700000">
                  <a:extLst>
                    <a:ext uri="{9D8B030D-6E8A-4147-A177-3AD203B41FA5}">
                      <a16:colId xmlns:a16="http://schemas.microsoft.com/office/drawing/2014/main" val="890921351"/>
                    </a:ext>
                  </a:extLst>
                </a:gridCol>
                <a:gridCol w="2700000">
                  <a:extLst>
                    <a:ext uri="{9D8B030D-6E8A-4147-A177-3AD203B41FA5}">
                      <a16:colId xmlns:a16="http://schemas.microsoft.com/office/drawing/2014/main" val="1743510268"/>
                    </a:ext>
                  </a:extLst>
                </a:gridCol>
              </a:tblGrid>
              <a:tr h="364500">
                <a:tc>
                  <a:txBody>
                    <a:bodyPr/>
                    <a:lstStyle/>
                    <a:p>
                      <a:pPr algn="ctr"/>
                      <a:r>
                        <a:rPr lang="fr-FR" sz="16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ESPAÇAMENTO [GHz]</a:t>
                      </a:r>
                      <a:endParaRPr lang="pt-BR" sz="16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600" i="1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FSR</a:t>
                      </a:r>
                      <a:endParaRPr lang="pt-BR" sz="16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99995482"/>
                  </a:ext>
                </a:extLst>
              </a:tr>
              <a:tr h="364500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50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0.4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734581"/>
                  </a:ext>
                </a:extLst>
              </a:tr>
              <a:tr h="364500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100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0.8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42932638"/>
                  </a:ext>
                </a:extLst>
              </a:tr>
              <a:tr h="364500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200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1.6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68587515"/>
                  </a:ext>
                </a:extLst>
              </a:tr>
            </a:tbl>
          </a:graphicData>
        </a:graphic>
      </p:graphicFrame>
      <p:sp>
        <p:nvSpPr>
          <p:cNvPr id="23" name="Seta: para a Direita 22">
            <a:extLst>
              <a:ext uri="{FF2B5EF4-FFF2-40B4-BE49-F238E27FC236}">
                <a16:creationId xmlns:a16="http://schemas.microsoft.com/office/drawing/2014/main" id="{60CA1CD8-2CA8-867B-3EA0-0354FC202A9B}"/>
              </a:ext>
            </a:extLst>
          </p:cNvPr>
          <p:cNvSpPr/>
          <p:nvPr/>
        </p:nvSpPr>
        <p:spPr>
          <a:xfrm>
            <a:off x="6175920" y="1698685"/>
            <a:ext cx="900000" cy="540000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" name="Seta: para a Direita 23">
            <a:extLst>
              <a:ext uri="{FF2B5EF4-FFF2-40B4-BE49-F238E27FC236}">
                <a16:creationId xmlns:a16="http://schemas.microsoft.com/office/drawing/2014/main" id="{92AEF160-FC1F-555C-217B-0FE594A72F42}"/>
              </a:ext>
            </a:extLst>
          </p:cNvPr>
          <p:cNvSpPr/>
          <p:nvPr/>
        </p:nvSpPr>
        <p:spPr>
          <a:xfrm rot="5400000">
            <a:off x="9109800" y="2708997"/>
            <a:ext cx="900000" cy="540000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5" name="Seta: para a Direita 24">
            <a:extLst>
              <a:ext uri="{FF2B5EF4-FFF2-40B4-BE49-F238E27FC236}">
                <a16:creationId xmlns:a16="http://schemas.microsoft.com/office/drawing/2014/main" id="{D372092B-DD4F-6E83-D042-4D06542F2DEC}"/>
              </a:ext>
            </a:extLst>
          </p:cNvPr>
          <p:cNvSpPr/>
          <p:nvPr/>
        </p:nvSpPr>
        <p:spPr>
          <a:xfrm flipH="1">
            <a:off x="3003565" y="4749504"/>
            <a:ext cx="900000" cy="540000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aphicFrame>
        <p:nvGraphicFramePr>
          <p:cNvPr id="26" name="Tabela 25">
            <a:extLst>
              <a:ext uri="{FF2B5EF4-FFF2-40B4-BE49-F238E27FC236}">
                <a16:creationId xmlns:a16="http://schemas.microsoft.com/office/drawing/2014/main" id="{5B7AD467-780A-AD46-7AA3-937CAF7F3E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6988306"/>
              </p:ext>
            </p:extLst>
          </p:nvPr>
        </p:nvGraphicFramePr>
        <p:xfrm>
          <a:off x="4459036" y="3657600"/>
          <a:ext cx="1408364" cy="2666280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408364">
                  <a:extLst>
                    <a:ext uri="{9D8B030D-6E8A-4147-A177-3AD203B41FA5}">
                      <a16:colId xmlns:a16="http://schemas.microsoft.com/office/drawing/2014/main" val="2386471654"/>
                    </a:ext>
                  </a:extLst>
                </a:gridCol>
              </a:tblGrid>
              <a:tr h="333000">
                <a:tc>
                  <a:txBody>
                    <a:bodyPr/>
                    <a:lstStyle/>
                    <a:p>
                      <a:pPr algn="ctr"/>
                      <a:r>
                        <a:rPr lang="fr-FR" sz="16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ESTÁGIO</a:t>
                      </a:r>
                      <a:endParaRPr lang="pt-BR" sz="16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5884651"/>
                  </a:ext>
                </a:extLst>
              </a:tr>
              <a:tr h="3330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69521033"/>
                  </a:ext>
                </a:extLst>
              </a:tr>
              <a:tr h="3330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2A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28308982"/>
                  </a:ext>
                </a:extLst>
              </a:tr>
              <a:tr h="3330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2B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89123658"/>
                  </a:ext>
                </a:extLst>
              </a:tr>
              <a:tr h="3330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3A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36994334"/>
                  </a:ext>
                </a:extLst>
              </a:tr>
              <a:tr h="3330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3B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5549223"/>
                  </a:ext>
                </a:extLst>
              </a:tr>
              <a:tr h="3330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3C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12687393"/>
                  </a:ext>
                </a:extLst>
              </a:tr>
              <a:tr h="3330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3D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699777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1463241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BE3F88-0112-A195-6D63-7F9362D63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9013" y="424687"/>
            <a:ext cx="6432550" cy="338554"/>
          </a:xfrm>
        </p:spPr>
        <p:txBody>
          <a:bodyPr/>
          <a:lstStyle/>
          <a:p>
            <a:r>
              <a:rPr lang="pt-BR" dirty="0"/>
              <a:t>3 GDS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42F2E25-1945-D7F9-6253-7A54063901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51665" y="1081703"/>
            <a:ext cx="7888670" cy="5370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92308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BE3F88-0112-A195-6D63-7F9362D63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9013" y="424687"/>
            <a:ext cx="6432550" cy="338554"/>
          </a:xfrm>
        </p:spPr>
        <p:txBody>
          <a:bodyPr/>
          <a:lstStyle/>
          <a:p>
            <a:r>
              <a:rPr lang="pt-BR" dirty="0"/>
              <a:t>3 GDS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42F2E25-1945-D7F9-6253-7A54063901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51665" y="1084780"/>
            <a:ext cx="7888670" cy="5364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98048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BE3F88-0112-A195-6D63-7F9362D63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9013" y="424687"/>
            <a:ext cx="6432550" cy="338554"/>
          </a:xfrm>
        </p:spPr>
        <p:txBody>
          <a:bodyPr/>
          <a:lstStyle/>
          <a:p>
            <a:r>
              <a:rPr lang="pt-BR" dirty="0"/>
              <a:t>3 GDS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42F2E25-1945-D7F9-6253-7A54063901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51665" y="1085808"/>
            <a:ext cx="7888670" cy="5361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07344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2">
            <a:extLst>
              <a:ext uri="{FF2B5EF4-FFF2-40B4-BE49-F238E27FC236}">
                <a16:creationId xmlns:a16="http://schemas.microsoft.com/office/drawing/2014/main" id="{3C06798B-B979-83D0-19D4-03336A45C1D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79763" y="3143504"/>
            <a:ext cx="6192837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fr-FR" sz="3600" dirty="0" err="1">
                <a:solidFill>
                  <a:srgbClr val="0E2777"/>
                </a:solidFill>
              </a:rPr>
              <a:t>Semana</a:t>
            </a:r>
            <a:r>
              <a:rPr lang="fr-FR" sz="3600" dirty="0">
                <a:solidFill>
                  <a:srgbClr val="0E2777"/>
                </a:solidFill>
              </a:rPr>
              <a:t> 04/05 – 09/05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199541376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BE3F88-0112-A195-6D63-7F9362D63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9013" y="424687"/>
            <a:ext cx="6432550" cy="338554"/>
          </a:xfrm>
        </p:spPr>
        <p:txBody>
          <a:bodyPr/>
          <a:lstStyle/>
          <a:p>
            <a:r>
              <a:rPr lang="pt-BR" dirty="0"/>
              <a:t>Otimização GDS 200Ghz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52351229-985B-A1BB-8F21-136681B847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8887" y="990600"/>
            <a:ext cx="7954225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5297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65282" y="3141980"/>
            <a:ext cx="386143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z="3600" dirty="0">
                <a:solidFill>
                  <a:srgbClr val="0E2777"/>
                </a:solidFill>
              </a:rPr>
              <a:t>1.</a:t>
            </a:r>
            <a:r>
              <a:rPr sz="3600" spc="-75" dirty="0">
                <a:solidFill>
                  <a:srgbClr val="0E2777"/>
                </a:solidFill>
              </a:rPr>
              <a:t> </a:t>
            </a:r>
            <a:r>
              <a:rPr sz="3600" spc="-35" dirty="0">
                <a:solidFill>
                  <a:srgbClr val="0E2777"/>
                </a:solidFill>
              </a:rPr>
              <a:t>Transmissão</a:t>
            </a:r>
            <a:endParaRPr sz="3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65282" y="3141980"/>
            <a:ext cx="386143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fr-FR" sz="3600" dirty="0">
                <a:solidFill>
                  <a:srgbClr val="0E2777"/>
                </a:solidFill>
              </a:rPr>
              <a:t>50 GHz IDEAL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22380642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0083" y="1660179"/>
            <a:ext cx="9091835" cy="4500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4674" y="1660179"/>
            <a:ext cx="9082653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954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131</TotalTime>
  <Words>434</Words>
  <Application>Microsoft Office PowerPoint</Application>
  <PresentationFormat>Widescreen</PresentationFormat>
  <Paragraphs>155</Paragraphs>
  <Slides>54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54</vt:i4>
      </vt:variant>
    </vt:vector>
  </HeadingPairs>
  <TitlesOfParts>
    <vt:vector size="57" baseType="lpstr">
      <vt:lpstr>Calibri</vt:lpstr>
      <vt:lpstr>Verdana</vt:lpstr>
      <vt:lpstr>Office Theme</vt:lpstr>
      <vt:lpstr>Capacitação em Circuitos Fotônicos em Silício.</vt:lpstr>
      <vt:lpstr>Geometria</vt:lpstr>
      <vt:lpstr>Geometria</vt:lpstr>
      <vt:lpstr>Geometria</vt:lpstr>
      <vt:lpstr>Geometria</vt:lpstr>
      <vt:lpstr>1. Transmissão</vt:lpstr>
      <vt:lpstr>50 GHz IDEAL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100 GHz IDEAL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200 GHz IDEAL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50 GHz PDK SiePic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Apresentação do PowerPoint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Apresentação do PowerPoint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3. GDS (500X400)</vt:lpstr>
      <vt:lpstr>3 GDS</vt:lpstr>
      <vt:lpstr>3 GDS</vt:lpstr>
      <vt:lpstr>3 GDS</vt:lpstr>
      <vt:lpstr>Semana 04/05 – 09/05</vt:lpstr>
      <vt:lpstr>Otimização GDS 200Ghz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Alex Galvão de Melo</dc:creator>
  <cp:lastModifiedBy>Edilberto Junior</cp:lastModifiedBy>
  <cp:revision>10</cp:revision>
  <dcterms:created xsi:type="dcterms:W3CDTF">2025-03-25T01:12:02Z</dcterms:created>
  <dcterms:modified xsi:type="dcterms:W3CDTF">2025-05-13T07:53:01Z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2025-02-16T00:00:00Z</vt:filetime>
  </property>
  <property fmtid="{D5CDD505-2E9C-101B-9397-08002B2CF9AE}" pid="3" name="Creator">
    <vt:lpwstr>Microsoft® PowerPoint® LTSC</vt:lpwstr>
  </property>
  <property fmtid="{D5CDD505-2E9C-101B-9397-08002B2CF9AE}" pid="4" name="LastSaved">
    <vt:filetime>2025-03-25T00:00:00Z</vt:filetime>
  </property>
  <property fmtid="{D5CDD505-2E9C-101B-9397-08002B2CF9AE}" pid="5" name="Producer">
    <vt:lpwstr>Microsoft® PowerPoint® LTSC</vt:lpwstr>
  </property>
</Properties>
</file>